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60" r:id="rId2"/>
    <p:sldId id="375" r:id="rId3"/>
    <p:sldId id="339" r:id="rId4"/>
    <p:sldId id="347" r:id="rId5"/>
    <p:sldId id="373" r:id="rId6"/>
    <p:sldId id="376" r:id="rId7"/>
    <p:sldId id="374" r:id="rId8"/>
    <p:sldId id="312" r:id="rId9"/>
    <p:sldId id="30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202020-43D6-4650-8FB5-0A5422B6D276}" type="datetimeFigureOut">
              <a:rPr lang="ru-RU" smtClean="0"/>
              <a:pPr/>
              <a:t>10.02.2022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8D58AB-67BC-47D3-9D17-E500687892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3795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C79DB-D0E2-49DD-9F16-E46BD5C5C4E3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5"/>
            <a:ext cx="6408712" cy="147002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49289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>
                <a:solidFill>
                  <a:prstClr val="black"/>
                </a:solidFill>
              </a:rPr>
              <a:pPr/>
              <a:t>10.02.2022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>
                <a:solidFill>
                  <a:prstClr val="black"/>
                </a:solidFill>
              </a:rPr>
              <a:pPr/>
              <a:t>10.02.2022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>
                <a:solidFill>
                  <a:prstClr val="black"/>
                </a:solidFill>
              </a:rPr>
              <a:pPr/>
              <a:t>10.02.2022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>
                <a:solidFill>
                  <a:prstClr val="black"/>
                </a:solidFill>
              </a:rPr>
              <a:pPr/>
              <a:t>10.02.2022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>
                <a:solidFill>
                  <a:prstClr val="black"/>
                </a:solidFill>
              </a:rPr>
              <a:pPr/>
              <a:t>10.02.2022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>
                <a:solidFill>
                  <a:prstClr val="black"/>
                </a:solidFill>
              </a:rPr>
              <a:pPr/>
              <a:t>10.02.2022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>
                <a:solidFill>
                  <a:prstClr val="black"/>
                </a:solidFill>
              </a:rPr>
              <a:pPr/>
              <a:t>10.02.2022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>
                <a:solidFill>
                  <a:prstClr val="black"/>
                </a:solidFill>
              </a:rPr>
              <a:pPr/>
              <a:t>10.02.2022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>
                <a:solidFill>
                  <a:prstClr val="black"/>
                </a:solidFill>
              </a:rPr>
              <a:pPr/>
              <a:t>10.02.2022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31B16CF7-257C-4775-8C55-B9F124C9FF76}" type="datetimeFigureOut">
              <a:rPr lang="ru-RU">
                <a:solidFill>
                  <a:prstClr val="black"/>
                </a:solidFill>
              </a:rPr>
              <a:pPr/>
              <a:t>10.02.2022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1FA9BC79-71EC-4D99-8AF0-DA5AA75AD90A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books-library1.jpg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7412" y="620688"/>
            <a:ext cx="7823020" cy="55836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Рамка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4375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764705"/>
            <a:ext cx="3528392" cy="1368151"/>
          </a:xfrm>
        </p:spPr>
        <p:txBody>
          <a:bodyPr>
            <a:prstTxWarp prst="textPlain">
              <a:avLst>
                <a:gd name="adj" fmla="val 51839"/>
              </a:avLst>
            </a:prstTxWarp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 </a:t>
            </a:r>
            <a:endParaRPr lang="ru-RU" i="1" dirty="0">
              <a:ln w="1143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052736"/>
            <a:ext cx="80082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Особенности организации и проведения ВПР в 2022</a:t>
            </a:r>
            <a:endParaRPr lang="ru-RU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85720" y="4653136"/>
            <a:ext cx="43577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Презентация подготовлена: </a:t>
            </a:r>
          </a:p>
          <a:p>
            <a:r>
              <a:rPr lang="ru-RU" b="1" dirty="0" smtClean="0"/>
              <a:t>Бояркина Ольга Геннадьевна, муниципальный координатор мониторинговых и оценочных процедур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43808" y="548680"/>
            <a:ext cx="56440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Нормативно-правовые документы</a:t>
            </a:r>
            <a:endParaRPr lang="ru-RU" sz="2800" b="1" dirty="0"/>
          </a:p>
        </p:txBody>
      </p:sp>
      <p:pic>
        <p:nvPicPr>
          <p:cNvPr id="8" name="Picture 4" descr="https://minobr.49gov.ru/common/upload/22/news/cover/org_D5ARwy-XsAAoG8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6572" y="303502"/>
            <a:ext cx="2254152" cy="1190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3571876"/>
            <a:ext cx="6929486" cy="2797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480" y="1071546"/>
            <a:ext cx="7269163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51634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27784" y="620688"/>
            <a:ext cx="48307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Система оценивания в РФ</a:t>
            </a:r>
            <a:endParaRPr lang="ru-RU" dirty="0"/>
          </a:p>
        </p:txBody>
      </p:sp>
      <p:pic>
        <p:nvPicPr>
          <p:cNvPr id="1028" name="Picture 4" descr="https://minobr.49gov.ru/common/upload/22/news/cover/org_D5ARwy-XsAAoG8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6572" y="303502"/>
            <a:ext cx="2254152" cy="1190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14414" y="1857364"/>
            <a:ext cx="665278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Уровни проведения оценочных процедур:</a:t>
            </a:r>
          </a:p>
          <a:p>
            <a:pPr>
              <a:buFontTx/>
              <a:buChar char="-"/>
            </a:pPr>
            <a:r>
              <a:rPr lang="ru-RU" sz="2800" dirty="0" smtClean="0"/>
              <a:t>федеральный;</a:t>
            </a:r>
          </a:p>
          <a:p>
            <a:pPr>
              <a:buFontTx/>
              <a:buChar char="-"/>
            </a:pPr>
            <a:r>
              <a:rPr lang="ru-RU" sz="2800" dirty="0" smtClean="0"/>
              <a:t>р</a:t>
            </a:r>
            <a:r>
              <a:rPr lang="ru-RU" sz="2800" dirty="0" smtClean="0"/>
              <a:t>егиональный;</a:t>
            </a:r>
          </a:p>
          <a:p>
            <a:pPr>
              <a:buFontTx/>
              <a:buChar char="-"/>
            </a:pPr>
            <a:r>
              <a:rPr lang="ru-RU" sz="2800" dirty="0" smtClean="0"/>
              <a:t> </a:t>
            </a:r>
            <a:r>
              <a:rPr lang="ru-RU" sz="2800" dirty="0" smtClean="0"/>
              <a:t>ОО.</a:t>
            </a:r>
            <a:endParaRPr lang="ru-RU" sz="2800" dirty="0"/>
          </a:p>
        </p:txBody>
      </p:sp>
      <p:pic>
        <p:nvPicPr>
          <p:cNvPr id="8194" name="Picture 2" descr="https://sun9-7.userapi.com/impg/lIBfNtrIMn4sW4tS2AaIxkxQ6B5c3_oh4w6C2A/FcFyJeT0e20.jpg?size=604x389&amp;quality=96&amp;sign=ee4fe28136c820b700e7473e0f2570ee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48254" y="3286124"/>
            <a:ext cx="4976648" cy="32051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minobr.49gov.ru/common/upload/22/news/cover/org_D5ARwy-XsAAoG8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6572" y="303502"/>
            <a:ext cx="2254152" cy="1190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627784" y="421855"/>
            <a:ext cx="609241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Общие цели и принципы проведения ВПР </a:t>
            </a:r>
            <a:endParaRPr lang="ru-RU" sz="28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714488"/>
            <a:ext cx="821537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minobr.49gov.ru/common/upload/22/news/cover/org_D5ARwy-XsAAoG8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6572" y="303502"/>
            <a:ext cx="2254152" cy="1190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521131" y="476672"/>
            <a:ext cx="60924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Расписание ВПР</a:t>
            </a:r>
            <a:endParaRPr lang="ru-RU" sz="3200" b="1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34475063"/>
              </p:ext>
            </p:extLst>
          </p:nvPr>
        </p:nvGraphicFramePr>
        <p:xfrm>
          <a:off x="395536" y="1628800"/>
          <a:ext cx="8424936" cy="4638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8436"/>
                <a:gridCol w="2189400"/>
                <a:gridCol w="38471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Период проведения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Учебный предмет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 rowSpan="10"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sz="2400" dirty="0" smtClean="0"/>
                        <a:t>С 15 марта </a:t>
                      </a:r>
                    </a:p>
                    <a:p>
                      <a:pPr algn="ctr"/>
                      <a:r>
                        <a:rPr lang="ru-RU" sz="2400" dirty="0" smtClean="0"/>
                        <a:t>по 29 апреля</a:t>
                      </a:r>
                      <a:endParaRPr lang="ru-RU" sz="24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4 </a:t>
                      </a:r>
                    </a:p>
                    <a:p>
                      <a:pPr algn="ctr"/>
                      <a:r>
                        <a:rPr lang="ru-RU" sz="2000" dirty="0" smtClean="0"/>
                        <a:t>(3 предмета)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Русский язык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Математика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Окружающий мир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5 </a:t>
                      </a:r>
                    </a:p>
                    <a:p>
                      <a:pPr algn="ctr"/>
                      <a:r>
                        <a:rPr lang="ru-RU" sz="2000" dirty="0" smtClean="0"/>
                        <a:t>(4</a:t>
                      </a:r>
                      <a:r>
                        <a:rPr lang="ru-RU" sz="2000" baseline="0" dirty="0" smtClean="0"/>
                        <a:t> предмета)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Русский язык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Математика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Биология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История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6 </a:t>
                      </a:r>
                    </a:p>
                    <a:p>
                      <a:pPr algn="ctr"/>
                      <a:r>
                        <a:rPr lang="ru-RU" sz="2000" dirty="0" smtClean="0"/>
                        <a:t>(4 предмета)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Русский язык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Математика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FF0000"/>
                          </a:solidFill>
                        </a:rPr>
                        <a:t>Биология, география, история, обществознание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54237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minobr.49gov.ru/common/upload/22/news/cover/org_D5ARwy-XsAAoG8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6572" y="303502"/>
            <a:ext cx="2254152" cy="1190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521131" y="476672"/>
            <a:ext cx="60924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Расписание ВПР</a:t>
            </a:r>
            <a:endParaRPr lang="ru-RU" sz="3200" b="1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04902775"/>
              </p:ext>
            </p:extLst>
          </p:nvPr>
        </p:nvGraphicFramePr>
        <p:xfrm>
          <a:off x="395536" y="1700808"/>
          <a:ext cx="8424936" cy="490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8436"/>
                <a:gridCol w="2189400"/>
                <a:gridCol w="38471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Период проведения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Учебный предмет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 rowSpan="8"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sz="2400" dirty="0" smtClean="0"/>
                        <a:t>С 15 марта </a:t>
                      </a:r>
                    </a:p>
                    <a:p>
                      <a:pPr algn="ctr"/>
                      <a:r>
                        <a:rPr lang="ru-RU" sz="2400" dirty="0" smtClean="0"/>
                        <a:t>по 29 апреля</a:t>
                      </a:r>
                      <a:endParaRPr lang="ru-RU" sz="240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7 </a:t>
                      </a:r>
                    </a:p>
                    <a:p>
                      <a:pPr algn="ctr"/>
                      <a:r>
                        <a:rPr lang="ru-RU" sz="2000" dirty="0" smtClean="0"/>
                        <a:t>(5 предметов)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Русский язык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Математика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Иностранный язык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FF0000"/>
                          </a:solidFill>
                        </a:rPr>
                        <a:t>Биология, география, история, обществознание, физика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</a:t>
                      </a:r>
                    </a:p>
                    <a:p>
                      <a:pPr algn="ctr"/>
                      <a:r>
                        <a:rPr lang="ru-RU" dirty="0" smtClean="0"/>
                        <a:t>(4</a:t>
                      </a:r>
                      <a:r>
                        <a:rPr lang="ru-RU" baseline="0" dirty="0" smtClean="0"/>
                        <a:t> предмета)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Русский язык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Математика</a:t>
                      </a:r>
                    </a:p>
                  </a:txBody>
                  <a:tcPr/>
                </a:tc>
              </a:tr>
              <a:tr h="741680"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FF0000"/>
                          </a:solidFill>
                        </a:rPr>
                        <a:t>Биология, география, история, обществознание, физика, химия</a:t>
                      </a:r>
                    </a:p>
                  </a:txBody>
                  <a:tcPr/>
                </a:tc>
              </a:tr>
              <a:tr h="1112520"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 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dk1"/>
                          </a:solidFill>
                        </a:rPr>
                        <a:t>В</a:t>
                      </a:r>
                      <a:r>
                        <a:rPr lang="ru-RU" sz="2000" baseline="0" dirty="0" smtClean="0">
                          <a:solidFill>
                            <a:schemeClr val="dk1"/>
                          </a:solidFill>
                        </a:rPr>
                        <a:t> режиме апробации.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aseline="0" dirty="0" smtClean="0">
                          <a:solidFill>
                            <a:schemeClr val="dk1"/>
                          </a:solidFill>
                        </a:rPr>
                        <a:t>Количество предметов определяет ОО.</a:t>
                      </a:r>
                      <a:endParaRPr lang="ru-RU" sz="20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7483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minobr.49gov.ru/common/upload/22/news/cover/org_D5ARwy-XsAAoG8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6572" y="303502"/>
            <a:ext cx="2254152" cy="1190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627784" y="409633"/>
            <a:ext cx="60924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Продолжительность выполнения ВПР</a:t>
            </a:r>
            <a:endParaRPr lang="ru-RU" sz="2800" b="1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14598983"/>
              </p:ext>
            </p:extLst>
          </p:nvPr>
        </p:nvGraphicFramePr>
        <p:xfrm>
          <a:off x="395535" y="1196752"/>
          <a:ext cx="8324668" cy="488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7265"/>
                <a:gridCol w="4624815"/>
                <a:gridCol w="26325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Продолжительность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Русский язык, математика, окружающий мир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45 минут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Биология, история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45 минут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Русский язык, математика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60 минут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Биология, география, история, обществознание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45 минут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Математика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60 минут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Русский язык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90 минут</a:t>
                      </a:r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Биология, география, история, обществознание,</a:t>
                      </a:r>
                      <a:r>
                        <a:rPr lang="ru-RU" baseline="0" dirty="0" smtClean="0"/>
                        <a:t> физика, иностранный язык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45 минут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Русский язык, математика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90 минут</a:t>
                      </a:r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Биология, география, история, обществознание,</a:t>
                      </a:r>
                      <a:r>
                        <a:rPr lang="ru-RU" baseline="0" dirty="0" smtClean="0"/>
                        <a:t> физика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45 минут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Русский язык, математика,</a:t>
                      </a:r>
                      <a:r>
                        <a:rPr lang="ru-RU" baseline="0" dirty="0" smtClean="0"/>
                        <a:t> химия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90 минут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29471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57290" y="1500174"/>
            <a:ext cx="68872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i="1" dirty="0" smtClean="0">
                <a:solidFill>
                  <a:srgbClr val="7030A0"/>
                </a:solidFill>
              </a:rPr>
              <a:t>Возможные нештатные  ситуации:</a:t>
            </a:r>
            <a:endParaRPr lang="ru-RU" sz="3200" b="1" i="1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2857496"/>
            <a:ext cx="7200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prstClr val="black"/>
                </a:solidFill>
              </a:rPr>
              <a:t>1.Отсутствие </a:t>
            </a:r>
            <a:r>
              <a:rPr lang="ru-RU" sz="2400" b="1" dirty="0" smtClean="0">
                <a:solidFill>
                  <a:prstClr val="black"/>
                </a:solidFill>
              </a:rPr>
              <a:t> </a:t>
            </a:r>
            <a:r>
              <a:rPr lang="ru-RU" sz="2400" b="1" dirty="0" smtClean="0">
                <a:solidFill>
                  <a:prstClr val="black"/>
                </a:solidFill>
              </a:rPr>
              <a:t>обучающегося во время проведения ВПР по уважительной причине.</a:t>
            </a:r>
          </a:p>
          <a:p>
            <a:pPr lvl="0"/>
            <a:r>
              <a:rPr lang="ru-RU" sz="2400" b="1" dirty="0" smtClean="0">
                <a:solidFill>
                  <a:prstClr val="black"/>
                </a:solidFill>
              </a:rPr>
              <a:t>2. Получение неудовлетворительной отметки.</a:t>
            </a:r>
            <a:endParaRPr lang="ru-RU" sz="2400" b="1" dirty="0" smtClean="0">
              <a:solidFill>
                <a:prstClr val="black"/>
              </a:solidFill>
            </a:endParaRPr>
          </a:p>
        </p:txBody>
      </p:sp>
      <p:sp>
        <p:nvSpPr>
          <p:cNvPr id="9" name="Правая фигурная скобка 8"/>
          <p:cNvSpPr/>
          <p:nvPr/>
        </p:nvSpPr>
        <p:spPr>
          <a:xfrm>
            <a:off x="5724128" y="4725144"/>
            <a:ext cx="45719" cy="4571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4" descr="https://minobr.49gov.ru/common/upload/22/news/cover/org_D5ARwy-XsAAoG8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6572" y="303502"/>
            <a:ext cx="2254152" cy="1190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842656"/>
            <a:ext cx="6912768" cy="337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187624" y="4581128"/>
            <a:ext cx="25234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prstClr val="black"/>
                </a:solidFill>
              </a:rPr>
              <a:t>Тел. 5-21-33</a:t>
            </a:r>
            <a:endParaRPr lang="ru-RU" sz="3600" b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6788</TotalTime>
  <Words>264</Words>
  <Application>Microsoft Office PowerPoint</Application>
  <PresentationFormat>Экран (4:3)</PresentationFormat>
  <Paragraphs>98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1_Тема Office</vt:lpstr>
      <vt:lpstr>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VaravinaEE</dc:creator>
  <cp:lastModifiedBy>Ольга</cp:lastModifiedBy>
  <cp:revision>458</cp:revision>
  <dcterms:created xsi:type="dcterms:W3CDTF">2019-11-21T07:37:47Z</dcterms:created>
  <dcterms:modified xsi:type="dcterms:W3CDTF">2022-02-10T09:09:49Z</dcterms:modified>
</cp:coreProperties>
</file>