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0" r:id="rId4"/>
    <p:sldMasterId id="2147483717" r:id="rId5"/>
    <p:sldMasterId id="2147483734" r:id="rId6"/>
    <p:sldMasterId id="2147483751" r:id="rId7"/>
    <p:sldMasterId id="2147483768" r:id="rId8"/>
    <p:sldMasterId id="2147483785" r:id="rId9"/>
    <p:sldMasterId id="2147483802" r:id="rId10"/>
    <p:sldMasterId id="2147483855" r:id="rId11"/>
  </p:sldMasterIdLst>
  <p:notesMasterIdLst>
    <p:notesMasterId r:id="rId39"/>
  </p:notesMasterIdLst>
  <p:sldIdLst>
    <p:sldId id="429" r:id="rId12"/>
    <p:sldId id="526" r:id="rId13"/>
    <p:sldId id="525" r:id="rId14"/>
    <p:sldId id="528" r:id="rId15"/>
    <p:sldId id="519" r:id="rId16"/>
    <p:sldId id="518" r:id="rId17"/>
    <p:sldId id="523" r:id="rId18"/>
    <p:sldId id="535" r:id="rId19"/>
    <p:sldId id="483" r:id="rId20"/>
    <p:sldId id="484" r:id="rId21"/>
    <p:sldId id="533" r:id="rId22"/>
    <p:sldId id="534" r:id="rId23"/>
    <p:sldId id="500" r:id="rId24"/>
    <p:sldId id="501" r:id="rId25"/>
    <p:sldId id="502" r:id="rId26"/>
    <p:sldId id="532" r:id="rId27"/>
    <p:sldId id="529" r:id="rId28"/>
    <p:sldId id="530" r:id="rId29"/>
    <p:sldId id="531" r:id="rId30"/>
    <p:sldId id="503" r:id="rId31"/>
    <p:sldId id="513" r:id="rId32"/>
    <p:sldId id="514" r:id="rId33"/>
    <p:sldId id="515" r:id="rId34"/>
    <p:sldId id="516" r:id="rId35"/>
    <p:sldId id="517" r:id="rId36"/>
    <p:sldId id="527" r:id="rId37"/>
    <p:sldId id="34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92299" autoAdjust="0"/>
  </p:normalViewPr>
  <p:slideViewPr>
    <p:cSldViewPr snapToGrid="0">
      <p:cViewPr>
        <p:scale>
          <a:sx n="75" d="100"/>
          <a:sy n="75" d="100"/>
        </p:scale>
        <p:origin x="-1908" y="-9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4170D-F505-48EA-B426-5802143900D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D2C0-CC8E-4CE3-9188-0AB8EDF07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3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69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2775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5252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7966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378668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8828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93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6128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1178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603970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73878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78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71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9076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1766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557172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5685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2840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0920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0627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8685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570060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05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3585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708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30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606976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77396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153108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2464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6705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1744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28433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80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3034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5023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6309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94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1292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9313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5241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4205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6225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3543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50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003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2950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9391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9248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97E83-C39D-474B-9141-D32669D5D3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30EB-66FB-48CB-A1F4-010520EF3F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CACD-696E-4D6F-A59B-F7E9260DFF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B0F4-ECD1-45E9-83BE-F3A8DAA200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48186-B937-4F2A-8664-2FC8953071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DB8A1-154C-4223-8438-73DD148C78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DC14-D769-4195-9C69-6FB7A9E9AC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2129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CB17-9344-4EA6-B079-3BFB2EEC8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6363-8003-47C5-B014-2789311C31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D41D-DDFC-40FD-8FB9-624E8837F3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E453-0103-4FA4-8D7F-78D239A62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74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764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844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72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884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369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380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786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980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209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433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88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002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799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76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032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8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03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034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74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456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567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288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92313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6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919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817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964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78510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71262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35930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369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793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316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647286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8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075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642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264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377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566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77154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757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846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878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817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1294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860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82977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82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583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309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10740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510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944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620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5165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5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293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83716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363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048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500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5875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68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899371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586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6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9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7389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49139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9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483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994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0469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118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523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6116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7085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58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5722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96525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046120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73905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287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6190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496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858806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8098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0011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61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5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B85ACD-8222-4CB0-A068-798E002FFF10}" type="slidenum">
              <a:rPr lang="ru-R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5124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42875"/>
            <a:ext cx="11906251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4" y="188913"/>
            <a:ext cx="988906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5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AE353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4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90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46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9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26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91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60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01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78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7541" y="4756539"/>
            <a:ext cx="11694459" cy="17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Роспотребнадзора по Иркутской области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333CC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333CC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91" y="0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54422" y="1147482"/>
            <a:ext cx="10820400" cy="2761130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 организации работы организаций отдыха детей и их оздоровления в условиях сохранения рисков распространения </a:t>
            </a:r>
            <a:r>
              <a:rPr lang="en-US" altLang="ru-RU" sz="48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COVID-19</a:t>
            </a:r>
            <a:endParaRPr lang="ru-RU" sz="1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2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40" y="-18228"/>
            <a:ext cx="11015317" cy="687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0" y="546101"/>
            <a:ext cx="79502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571500" indent="-571500">
              <a:buAutoNum type="romanU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Общие положения</a:t>
            </a:r>
          </a:p>
          <a:p>
            <a:pPr marL="571500" indent="-5715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II. Рекомендации по организации работы организаций отдыха и оздоровления с дневным пребыванием детей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III. Рекомендации по организации работы стационарных организаций отдыха и оздоровления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IV. Рекомендации к работе структурных подразделений лагеря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V. Рекомендации к перевозке детей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3400" y="241300"/>
            <a:ext cx="1055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Решение о конкретных датах и сроках открытия организаций отдыха детей и их оздоровления принимается высшими должностными лицами субъектов Российской Федерации с учетом эпидемиологической ситуации в регионе.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46100" y="1701800"/>
            <a:ext cx="11252200" cy="45355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Согласно  </a:t>
            </a:r>
            <a:r>
              <a:rPr lang="ru-RU" sz="2400" b="1" dirty="0" smtClean="0"/>
              <a:t>методических </a:t>
            </a:r>
            <a:r>
              <a:rPr lang="ru-RU" sz="2400" b="1" dirty="0" smtClean="0"/>
              <a:t>рекомендаций принятие решения о поэтапном снятии ограничений в отношении </a:t>
            </a:r>
            <a:r>
              <a:rPr lang="ru-RU" sz="2400" b="1" dirty="0" smtClean="0"/>
              <a:t>  </a:t>
            </a:r>
            <a:r>
              <a:rPr lang="ru-RU" sz="2400" b="1" dirty="0" smtClean="0"/>
              <a:t>оздоровительных учреждений </a:t>
            </a:r>
            <a:endParaRPr lang="ru-RU" sz="2400" b="1" dirty="0" smtClean="0"/>
          </a:p>
          <a:p>
            <a:r>
              <a:rPr lang="ru-RU" sz="2400" b="1" dirty="0" smtClean="0"/>
              <a:t>возможно </a:t>
            </a:r>
            <a:r>
              <a:rPr lang="ru-RU" sz="2400" b="1" dirty="0" smtClean="0"/>
              <a:t>на стадии третьего этапа снятия ограничений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u="sng" dirty="0" smtClean="0"/>
          </a:p>
          <a:p>
            <a:endParaRPr lang="ru-RU" sz="2000" b="1" u="sng" dirty="0" smtClean="0"/>
          </a:p>
          <a:p>
            <a:r>
              <a:rPr lang="ru-RU" sz="2400" b="1" dirty="0" smtClean="0"/>
              <a:t>Работа палаточных лагерей возможна только при </a:t>
            </a:r>
            <a:endParaRPr lang="ru-RU" sz="2400" b="1" dirty="0" smtClean="0"/>
          </a:p>
          <a:p>
            <a:r>
              <a:rPr lang="ru-RU" sz="2400" b="1" dirty="0" smtClean="0"/>
              <a:t>стабилизации ситуации </a:t>
            </a:r>
            <a:r>
              <a:rPr lang="ru-RU" sz="2400" b="1" dirty="0" smtClean="0"/>
              <a:t>и снятии </a:t>
            </a:r>
            <a:endParaRPr lang="ru-RU" sz="2400" b="1" dirty="0" smtClean="0"/>
          </a:p>
          <a:p>
            <a:r>
              <a:rPr lang="ru-RU" sz="2400" b="1" dirty="0" smtClean="0"/>
              <a:t>ограничительных </a:t>
            </a:r>
            <a:r>
              <a:rPr lang="ru-RU" sz="2400" b="1" dirty="0" smtClean="0"/>
              <a:t>мер в регионе</a:t>
            </a:r>
            <a:endParaRPr kumimoji="0" lang="ru-RU" sz="2400" b="1" i="0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https://im0-tub-ru.yandex.net/i?id=89ea02ff5e8f60eb1e14c557ced5669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800" y="3581400"/>
            <a:ext cx="4013200" cy="2675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55059" y="0"/>
            <a:ext cx="97804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3600" b="1" dirty="0" smtClean="0"/>
              <a:t>Рекомендации по организации работы</a:t>
            </a:r>
          </a:p>
        </p:txBody>
      </p:sp>
      <p:pic>
        <p:nvPicPr>
          <p:cNvPr id="198662" name="Picture 6" descr="https://vlagere.ru/upload/iblock/fa4/fa49e3badd0c9f5fc381ecb226c07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5911"/>
            <a:ext cx="4835341" cy="24491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33600" y="838200"/>
            <a:ext cx="810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1.Мероприятия по подготовке детского лагеря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461000" y="1384300"/>
            <a:ext cx="6337300" cy="48530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Перед открытием каждой смены проводится генеральная уборка всех помещений оздоровительной организации с применением дезинфицирующих средств по вирусному режиму.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При входе во все здания, в том числе перед входом в столовую устанавливаются дозаторы с антисептическим средством для обработки рук.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Дезинфекция воздушной среды обеспечивается с использованием приборов для обеззараживания воздуха.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4.В санузлах для детей и сотрудников обеспечивается постоянное наличие мыла, туалетной бумаги, устанавливаются дозаторы с антисептическим средством для обработки рук.</a:t>
            </a:r>
          </a:p>
        </p:txBody>
      </p:sp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tatic.tildacdn.com/tild3934-3162-4665-b839-666133366438/cleaning-serv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8275" y="364564"/>
            <a:ext cx="4043080" cy="3049196"/>
          </a:xfrm>
          <a:prstGeom prst="rect">
            <a:avLst/>
          </a:prstGeom>
          <a:noFill/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1600" y="3602952"/>
            <a:ext cx="2814320" cy="302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6013" y="4757568"/>
            <a:ext cx="2176872" cy="190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6324600" cy="525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2.Мероприятия по соблюдению санитарно-гигиенического режима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0700" y="876301"/>
            <a:ext cx="508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b="1" dirty="0" smtClean="0"/>
              <a:t>Оздоровительной организацией </a:t>
            </a:r>
          </a:p>
          <a:p>
            <a:pPr marL="457200" indent="-457200"/>
            <a:r>
              <a:rPr lang="ru-RU" b="1" dirty="0" smtClean="0"/>
              <a:t>проводится ежедневная уборка </a:t>
            </a:r>
          </a:p>
          <a:p>
            <a:pPr marL="457200" indent="-457200">
              <a:buNone/>
            </a:pPr>
            <a:r>
              <a:rPr lang="ru-RU" b="1" dirty="0" smtClean="0"/>
              <a:t>помещений с применением дезинфицирующих</a:t>
            </a:r>
          </a:p>
          <a:p>
            <a:pPr marL="457200" indent="-457200">
              <a:buNone/>
            </a:pPr>
            <a:r>
              <a:rPr lang="ru-RU" b="1" dirty="0" smtClean="0"/>
              <a:t>средств эффективных в отношении вирусов </a:t>
            </a:r>
          </a:p>
          <a:p>
            <a:pPr marL="457200" indent="-457200">
              <a:buNone/>
            </a:pPr>
            <a:r>
              <a:rPr lang="ru-RU" b="1" dirty="0" smtClean="0"/>
              <a:t>(текущая дезинфекция) силами технического </a:t>
            </a:r>
          </a:p>
          <a:p>
            <a:pPr marL="457200" indent="-457200">
              <a:buNone/>
            </a:pPr>
            <a:r>
              <a:rPr lang="ru-RU" b="1" dirty="0" smtClean="0"/>
              <a:t>персонала организации в специальной одежде </a:t>
            </a:r>
          </a:p>
          <a:p>
            <a:pPr marL="457200" indent="-457200">
              <a:buNone/>
            </a:pPr>
            <a:r>
              <a:rPr lang="ru-RU" b="1" dirty="0" smtClean="0"/>
              <a:t>и средствах индивидуальной защиты (маски и </a:t>
            </a:r>
          </a:p>
          <a:p>
            <a:pPr marL="457200" indent="-457200">
              <a:buNone/>
            </a:pPr>
            <a:r>
              <a:rPr lang="ru-RU" b="1" dirty="0" smtClean="0"/>
              <a:t>перчатки). Обеспечивается в отсутствие детей </a:t>
            </a:r>
          </a:p>
          <a:p>
            <a:pPr marL="457200" indent="-457200">
              <a:buNone/>
            </a:pPr>
            <a:r>
              <a:rPr lang="ru-RU" b="1" dirty="0" smtClean="0"/>
              <a:t>сквозное проветривание помещений.</a:t>
            </a:r>
          </a:p>
          <a:p>
            <a:pPr marL="457200" indent="-457200">
              <a:buAutoNum type="arabicPeriod"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2.Персонал пищеблока, медицинский и технический персонал работает </a:t>
            </a:r>
          </a:p>
          <a:p>
            <a:pPr>
              <a:buNone/>
            </a:pPr>
            <a:r>
              <a:rPr lang="ru-RU" b="1" dirty="0" smtClean="0"/>
              <a:t>в период оздоровительной смены в средствах индивидуальной защиты</a:t>
            </a:r>
          </a:p>
          <a:p>
            <a:pPr>
              <a:buNone/>
            </a:pPr>
            <a:r>
              <a:rPr lang="ru-RU" b="1" dirty="0" smtClean="0"/>
              <a:t>(маски и перчатки).</a:t>
            </a:r>
          </a:p>
          <a:p>
            <a:pPr>
              <a:buNone/>
            </a:pPr>
            <a:endParaRPr lang="ru-RU" dirty="0" smtClean="0"/>
          </a:p>
          <a:p>
            <a:pPr marL="457200" indent="-457200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780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3.Медицинские мероприятия</a:t>
            </a:r>
            <a:endParaRPr lang="ru-RU" sz="2000" b="1" dirty="0" smtClean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0439" y="4076122"/>
            <a:ext cx="2008961" cy="25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0160" y="797496"/>
            <a:ext cx="4561840" cy="319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2100" y="736601"/>
            <a:ext cx="69469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1.На весь период оздоровительной смены в лагере обязательное круглосуточное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нахождение не менее 2-х медицинских работников (врача и медицинской сестры).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Допуск к работе персонала осуществляется по результатам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иммунно-ферментного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анализа на наличие антител к COVID-19, проведенного не позднее, чем за 72 часа до начала работы в оздоровительной организации. Списки и графики обследования персонала рекомендуется составлять совместно с территориальными органами Роспотребнадзора.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Во время заезда проводится обязательная термометрия каждого ребенка и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сопровождающих взрослых с использованием бесконтактных термометров  с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оформлением результатов в журналах.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4.Все работники, участвующие в приеме детей, должны быть в средствах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индивидуальной защиты (маски и перчатки).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gibnevaiv\Desktop\Эффективность масок!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2400"/>
            <a:ext cx="12192000" cy="1123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900" y="463034"/>
            <a:ext cx="1041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3.Медицинские мероприятия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2600" y="1282700"/>
            <a:ext cx="88265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На каждого ребенка при заезде должны быть документы о состоянии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здоровья: сведения о прививках, о перенесенных заболеваниях, в том числе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инфекционных, справка лечебной сети об отсутствии контакта с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инфекционными больными, в т.ч. по COVID-19.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 Ежедневно проводится "утренний фильтр" с обязательной термометрией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использованием бесконтактных термометров среди детей и сотрудников с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целью своевременного выявления и изоляции детей и взрослых с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признаками респираторных заболеваний и повышенной температурой.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В случае выявления детей с признаками респираторных заболеваний 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повышенной температурой обеспечивается их незамедлительная изоляция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приезда законных представителей (родителей, опекунов) или приезда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бригады"скорой помощи"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u21.filesonload.ru/6be69fa69795ea14c2834ab5e18e1888/014385112f8d4d61e2a09f25aaf68f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4395" y="2378748"/>
            <a:ext cx="2629451" cy="1964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900" y="463034"/>
            <a:ext cx="1041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4.Мероприятия по соблюдению социальной дистанции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2600" y="1003300"/>
            <a:ext cx="8636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/>
              <a:t>1.Осуществлять одномоментный заезд всех работников лагеря.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Укомплектование штатов организаций отдыха и оздоровления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осуществляется региональными специалистами, вводится запрет на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работу по совместительству (на момент работы в лагере). Исключить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прием на работу лиц старше 65 лет.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2. На период работы смены исключить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возможность выезда работников за пределы лагеря.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3. Осуществляется одномоментный заезд всех детей в лагерь (в один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день), а также - одномоментный выезд, с перерывом между сменами не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менее 2-х дней (для проведения заключительной дезинфекции всех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помещений). Устанавливается запрет на прием детей после дня заезда и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на временный выезд детей в течение смены.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4. Наполняемость групп, отрядов должна составлять не более 50% от</a:t>
            </a:r>
          </a:p>
          <a:p>
            <a:r>
              <a:rPr lang="ru-RU" b="1" dirty="0" smtClean="0"/>
              <a:t>проектной </a:t>
            </a:r>
            <a:r>
              <a:rPr lang="ru-RU" b="1" dirty="0" smtClean="0"/>
              <a:t>мощности. </a:t>
            </a:r>
            <a:r>
              <a:rPr lang="ru-RU" b="1" dirty="0" smtClean="0"/>
              <a:t>Снижение наполняемости организации отдыха детей и их оздоровления предусмотрена в т.ч. и ввиду необходимости организовать места для проживания персонала, а также для соблюдения социальной дистанции при расстановке кроватей в спальных помещениях</a:t>
            </a:r>
            <a:r>
              <a:rPr lang="ru-RU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ru-RU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6741" y="1044575"/>
            <a:ext cx="3742156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documents.penza-gorod.ru/download/fotos_img_17800_126724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8700" y="4330700"/>
            <a:ext cx="3187700" cy="2121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900" y="463034"/>
            <a:ext cx="1041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4.Мероприятия по соблюдению социальной дистанции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31900"/>
            <a:ext cx="88265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5.Питание детей организовывается по графику. После каждого приема пищи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проводится дезинфекция путем погружения в дезинфицирующий раствор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столовой и чайной посуды, столовых приборов с последующим мытьем и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высушиванием посуды на полках, решетках, стеллажах в вертикальном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положении или на "ребре" либо мытьем в посудомоечной машине с соблюдение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температурного режима.</a:t>
            </a: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 Необходимо пересмотреть режим работы лагеря, проводить занятия по интересам,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кружковую работу отдельно для разных отрядов в целях максимального разобщения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детей в помещениях.</a:t>
            </a: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учетом погодных условий организовывается максимальное проведение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мероприятий с участием детей на открытом воздухе. Массовые мероприятия, в том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 родительские дни, на период работы оздоровительной организации исключаются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8. Запрещается посещения детей родителями.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969" y="4432300"/>
            <a:ext cx="3459031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5200" y="533400"/>
            <a:ext cx="10515600" cy="55038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            Поэтапное снятие ограничений определено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Указом Президента Российской Федерации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02 04.2020     № 239 «О мерах по обеспечению санитарно-эпидемиологического благополучия населения на территории Российской Федерации в связи с распространением новой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инфекции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9)»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методическими рекомендациями Федеральной службы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МР 3.1.0178-20 «Определение комплекса мероприятий, а также   показателей, являющихся основанием для поэтапного снятия ограничительных мероприятий в условиях эпидемического распространения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-19»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7062" y="4088502"/>
            <a:ext cx="2474156" cy="231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97433"/>
            <a:ext cx="2460530" cy="215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1087" y="4175761"/>
            <a:ext cx="226750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01800" y="406400"/>
            <a:ext cx="8343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5.Мероприятия по соблюдению личной гигиены</a:t>
            </a:r>
            <a:endParaRPr lang="ru-RU" sz="1600" b="1" dirty="0" smtClean="0"/>
          </a:p>
        </p:txBody>
      </p:sp>
      <p:pic>
        <p:nvPicPr>
          <p:cNvPr id="206853" name="Picture 5" descr="https://ultracooler.ru/image/cache/catalog/ael-tk-ael-110/tk-ael-110-500x500-800x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" y="1239519"/>
            <a:ext cx="3108960" cy="2326047"/>
          </a:xfrm>
          <a:prstGeom prst="rect">
            <a:avLst/>
          </a:prstGeom>
          <a:noFill/>
        </p:spPr>
      </p:pic>
      <p:pic>
        <p:nvPicPr>
          <p:cNvPr id="206857" name="Picture 9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7175500" y="2425700"/>
            <a:ext cx="4216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71900" y="901701"/>
            <a:ext cx="7277100" cy="120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В ходе работы оздоровительной организации усиливается контроль за организацией питьевого режима, обратив особое внимание на обеспеченность одноразовой посудой и проведением обработки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кулеров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дозаторов.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3300" y="2260600"/>
            <a:ext cx="3365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2.Усиливается педагогическая работа по гигиеническому воспитанию. Обеспечивается контроль за  соблюдение правил личной гигиены детьми и сотрудниками.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7804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3600" b="1" dirty="0" smtClean="0"/>
              <a:t>Рекомендации по организации работы</a:t>
            </a: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637858"/>
            <a:ext cx="86010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2734" y="4160839"/>
            <a:ext cx="3355123" cy="251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9" name="Picture 11" descr="https://im0-tub-ru.yandex.net/i?id=146811d1ee48ffd376a3b0d84aa62c39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4135" y="1262062"/>
            <a:ext cx="3044825" cy="1922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7804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3600" b="1" dirty="0" smtClean="0"/>
              <a:t>Рекомендации по организации работы</a:t>
            </a: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08" y="1176973"/>
            <a:ext cx="86582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9515" y="2756218"/>
            <a:ext cx="30575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7" name="Picture 5" descr="https://i.routestofinance.com/img/supply-chain-management-2017/is-our-food-supply-sa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2640" y="3362350"/>
            <a:ext cx="4988561" cy="3306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7804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3600" b="1" dirty="0" smtClean="0"/>
              <a:t>Рекомендации по организации работы</a:t>
            </a: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3" y="764858"/>
            <a:ext cx="9096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368" y="2853372"/>
            <a:ext cx="6564539" cy="363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3600" b="1" dirty="0" smtClean="0"/>
              <a:t>Рекомендации по организации работы</a:t>
            </a: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53" y="855028"/>
            <a:ext cx="88677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yoldash.ru/upload/iblock/8b9/image180320061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204" y="4563801"/>
            <a:ext cx="2985964" cy="1989399"/>
          </a:xfrm>
          <a:prstGeom prst="rect">
            <a:avLst/>
          </a:prstGeom>
          <a:noFill/>
        </p:spPr>
      </p:pic>
      <p:pic>
        <p:nvPicPr>
          <p:cNvPr id="2324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5129" y="396239"/>
            <a:ext cx="3366871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186" y="0"/>
            <a:ext cx="1133194" cy="119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3600" b="1" dirty="0" smtClean="0"/>
              <a:t>Рекомендации по организации работы</a:t>
            </a:r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08" y="771843"/>
            <a:ext cx="86582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0" name="Picture 4" descr="https://safetravels.info/images/sovety/italy/rome_airport_2/11-zelenyj-tamozhennyj-korid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8720" y="3934461"/>
            <a:ext cx="3220719" cy="2415539"/>
          </a:xfrm>
          <a:prstGeom prst="rect">
            <a:avLst/>
          </a:prstGeom>
          <a:noFill/>
        </p:spPr>
      </p:pic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0330" y="863599"/>
            <a:ext cx="3311670" cy="256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600" y="546100"/>
            <a:ext cx="7378700" cy="6096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 	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7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летнюю оздоровительную кампанию 2020г. детские лагеря могут начать свою работу при следующих условиях: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1.Решение Губернатора Иркутской области  о начале работы детских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лагерей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2. Наличие Санитарно- эпидемиологического заключения о соответствии детальности организации отдыха детей и их оздоровления  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3. Наличие документов, предусмотренных санитарными правилами, в том числе медицинских книжек работников, прошедших экспертизу в Управлении Роспотребнадзора по Иркутской области.</a:t>
            </a:r>
          </a:p>
          <a:p>
            <a:pPr algn="just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Все работники  должны пройти обследование на 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COVID-19  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методом ИФА</a:t>
            </a:r>
          </a:p>
          <a:p>
            <a:pPr algn="just">
              <a:buNone/>
            </a:pP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- Работники пищеблоков,  сотрудники детских лагерей, деятельность  которых связана с производством, хранением, транспортировкой, реализацией пищевых продуктов и питьевой воды, с эксплуатацией водопроводных сооружений детского лагеря, должны пройти бактериологическое и вирусологическое обследование на кишечные инфекции    </a:t>
            </a:r>
          </a:p>
          <a:p>
            <a:pPr algn="just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5. Наличие схемы маршрутизации детей, сотрудников  в лечебные учреждения при выявлении случая ОРВИ или подозрения на заражение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-19.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4.   Проведенные мероприятия по дератизации и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акарицидной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обработке территорий детских лагерей, находящихся рядом или в лесных массивах, парковых зонах и т.п. 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082" y="949698"/>
            <a:ext cx="3549650" cy="474345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86834" y="563099"/>
            <a:ext cx="9342531" cy="3668243"/>
          </a:xfrm>
        </p:spPr>
        <p:txBody>
          <a:bodyPr/>
          <a:lstStyle/>
          <a:p>
            <a:r>
              <a:rPr lang="en-US" sz="5000" dirty="0">
                <a:solidFill>
                  <a:srgbClr val="003399"/>
                </a:solidFill>
              </a:rPr>
              <a:t/>
            </a:r>
            <a:br>
              <a:rPr lang="en-US" sz="5000" dirty="0">
                <a:solidFill>
                  <a:srgbClr val="003399"/>
                </a:solidFill>
              </a:rPr>
            </a:br>
            <a:r>
              <a:rPr lang="ru-RU" altLang="ru-RU" sz="5000" i="1" dirty="0">
                <a:solidFill>
                  <a:srgbClr val="A50021"/>
                </a:solidFill>
              </a:rPr>
              <a:t/>
            </a:r>
            <a:br>
              <a:rPr lang="ru-RU" altLang="ru-RU" sz="5000" i="1" dirty="0">
                <a:solidFill>
                  <a:srgbClr val="A50021"/>
                </a:solidFill>
              </a:rPr>
            </a:br>
            <a:r>
              <a:rPr lang="ru-RU" altLang="ru-RU" sz="5000" b="1" i="1" dirty="0" smtClean="0">
                <a:solidFill>
                  <a:srgbClr val="C00000"/>
                </a:solidFill>
              </a:rPr>
              <a:t/>
            </a:r>
            <a:br>
              <a:rPr lang="ru-RU" altLang="ru-RU" sz="5000" b="1" i="1" dirty="0" smtClean="0">
                <a:solidFill>
                  <a:srgbClr val="C00000"/>
                </a:solidFill>
              </a:rPr>
            </a:br>
            <a:endParaRPr lang="ru-RU" altLang="ru-RU" sz="50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liveangarsk.ru/files/images/2cd287c93db5dc62e9f7d2ea81dabbc7-staraya_angaso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903" y="4250174"/>
            <a:ext cx="81045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5400" b="1" i="1" dirty="0" smtClean="0">
                <a:solidFill>
                  <a:schemeClr val="bg1"/>
                </a:solidFill>
              </a:rPr>
              <a:t>Счастливого летнего</a:t>
            </a:r>
          </a:p>
          <a:p>
            <a:pPr algn="ctr"/>
            <a:r>
              <a:rPr lang="ru-RU" altLang="ru-RU" sz="5400" b="1" i="1" dirty="0" smtClean="0">
                <a:solidFill>
                  <a:schemeClr val="bg1"/>
                </a:solidFill>
              </a:rPr>
              <a:t> отдыха!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0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55059" y="0"/>
            <a:ext cx="97804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3600" b="1" dirty="0" smtClean="0"/>
              <a:t>Рекомендации по организации работы</a:t>
            </a:r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7882" y="752475"/>
            <a:ext cx="10856259" cy="601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5200" y="533400"/>
            <a:ext cx="10515600" cy="5503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</a:rPr>
              <a:t>В  соответствии с Указом Президента Российской Федерации от 02 04.2020 № 239  , а также методическими рекомендациями МР 3.1.0178-20:  </a:t>
            </a:r>
            <a:endParaRPr lang="ru-RU" sz="3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dirty="0" smtClean="0"/>
              <a:t>	- </a:t>
            </a:r>
            <a:r>
              <a:rPr lang="ru-RU" sz="3200" b="1" dirty="0" smtClean="0"/>
              <a:t>решение о поэтапном снятии ограничений принимается высшими должностными лицами субъектов Российской Федерации  на основании предложений, предписаний главных государственных санитарных врачей субъектов Российской Федерации с учетом эпидемиологической ситуации в регионе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0" y="365126"/>
            <a:ext cx="4343400" cy="555307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Поэтапное снятие ограничений в отношении образовательных и оздоровительных учреждений возможно на стадии третьего этапа снятия ограничений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838200" y="419100"/>
            <a:ext cx="52451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800" b="1" dirty="0" smtClean="0"/>
              <a:t>МР 3.1.0178-20</a:t>
            </a:r>
          </a:p>
          <a:p>
            <a:pPr>
              <a:buNone/>
            </a:pPr>
            <a:r>
              <a:rPr lang="ru-RU" sz="2800" b="1" dirty="0" smtClean="0"/>
              <a:t>«Определение комплекса</a:t>
            </a:r>
          </a:p>
          <a:p>
            <a:pPr>
              <a:buNone/>
            </a:pPr>
            <a:r>
              <a:rPr lang="ru-RU" sz="2800" b="1" dirty="0" smtClean="0"/>
              <a:t>мероприятий, а также</a:t>
            </a:r>
          </a:p>
          <a:p>
            <a:pPr>
              <a:buNone/>
            </a:pPr>
            <a:r>
              <a:rPr lang="ru-RU" sz="2800" b="1" dirty="0" smtClean="0"/>
              <a:t>показателей, являющихся</a:t>
            </a:r>
          </a:p>
          <a:p>
            <a:pPr>
              <a:buNone/>
            </a:pPr>
            <a:r>
              <a:rPr lang="ru-RU" sz="2800" b="1" dirty="0" smtClean="0"/>
              <a:t>основанием для</a:t>
            </a:r>
          </a:p>
          <a:p>
            <a:pPr>
              <a:buNone/>
            </a:pPr>
            <a:r>
              <a:rPr lang="ru-RU" sz="2800" b="1" dirty="0" smtClean="0"/>
              <a:t>поэтапного снятия</a:t>
            </a:r>
          </a:p>
          <a:p>
            <a:pPr>
              <a:buNone/>
            </a:pPr>
            <a:r>
              <a:rPr lang="ru-RU" sz="2800" b="1" dirty="0" smtClean="0"/>
              <a:t>ограничительных</a:t>
            </a:r>
          </a:p>
          <a:p>
            <a:pPr>
              <a:buNone/>
            </a:pPr>
            <a:r>
              <a:rPr lang="ru-RU" sz="2800" b="1" dirty="0" smtClean="0"/>
              <a:t>мероприятий в условиях</a:t>
            </a:r>
          </a:p>
          <a:p>
            <a:pPr>
              <a:buNone/>
            </a:pPr>
            <a:r>
              <a:rPr lang="ru-RU" sz="2800" b="1" dirty="0" smtClean="0"/>
              <a:t>эпидемического</a:t>
            </a:r>
          </a:p>
          <a:p>
            <a:pPr>
              <a:buNone/>
            </a:pPr>
            <a:r>
              <a:rPr lang="ru-RU" sz="2800" b="1" dirty="0" smtClean="0"/>
              <a:t>распространения       </a:t>
            </a:r>
            <a:r>
              <a:rPr lang="en-US" sz="2800" b="1" dirty="0" smtClean="0"/>
              <a:t>COVID</a:t>
            </a:r>
            <a:r>
              <a:rPr lang="ru-RU" sz="2800" b="1" dirty="0" smtClean="0"/>
              <a:t>  - 19»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 flipH="1">
            <a:off x="5734050" y="2784475"/>
            <a:ext cx="903288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981282"/>
            <a:ext cx="5854345" cy="962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200" dirty="0" smtClean="0"/>
              <a:t>	</a:t>
            </a:r>
            <a:r>
              <a:rPr lang="ru-RU" sz="2400" b="1" dirty="0" smtClean="0"/>
              <a:t>Методические рекомендации по организации работы организаций отдыха детей и их оздоровления  </a:t>
            </a:r>
            <a:r>
              <a:rPr lang="ru-RU" sz="2400" b="1" dirty="0" smtClean="0">
                <a:solidFill>
                  <a:srgbClr val="C00000"/>
                </a:solidFill>
              </a:rPr>
              <a:t>с дневным пребыванием  детей</a:t>
            </a:r>
            <a:r>
              <a:rPr lang="ru-RU" sz="2400" b="1" dirty="0" smtClean="0"/>
              <a:t> и </a:t>
            </a:r>
            <a:r>
              <a:rPr lang="ru-RU" sz="2400" b="1" dirty="0" smtClean="0">
                <a:solidFill>
                  <a:srgbClr val="C00000"/>
                </a:solidFill>
              </a:rPr>
              <a:t>стационарных организаций с круглосуточным пребыванием детей 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	</a:t>
            </a:r>
            <a:r>
              <a:rPr lang="ru-RU" sz="2400" b="1" dirty="0" smtClean="0"/>
              <a:t>от </a:t>
            </a:r>
            <a:r>
              <a:rPr lang="ru-RU" sz="2400" b="1" dirty="0" smtClean="0"/>
              <a:t>25.05.2020 МР 3.1/2.4.0185-20 «Рекомендации по организации работы организаций отдыха детей и их оздоровления в условиях сохранения рисков распространения СО VI</a:t>
            </a:r>
            <a:r>
              <a:rPr lang="en-US" sz="2400" b="1" dirty="0" smtClean="0"/>
              <a:t>D</a:t>
            </a:r>
            <a:r>
              <a:rPr lang="ru-RU" sz="2400" b="1" dirty="0" smtClean="0"/>
              <a:t>-19».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91" y="0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https://business.cgon.ru/storage/31-03-20/375842bc942e6ddbe197de4a7c013a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983" y="1372627"/>
            <a:ext cx="5934734" cy="3970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6"/>
            <a:ext cx="5727700" cy="55530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err="1" smtClean="0">
                <a:solidFill>
                  <a:srgbClr val="C00000"/>
                </a:solidFill>
              </a:rPr>
              <a:t>СанПиН</a:t>
            </a:r>
            <a:r>
              <a:rPr lang="ru-RU" sz="2700" b="1" dirty="0" smtClean="0">
                <a:solidFill>
                  <a:srgbClr val="C00000"/>
                </a:solidFill>
              </a:rPr>
              <a:t> 2.4.4.2599 -10  </a:t>
            </a:r>
            <a:r>
              <a:rPr lang="ru-RU" sz="2700" b="1" dirty="0" smtClean="0"/>
              <a:t>«Гигиенические требования к устройству, содержанию и организации режима работы в оздоровительных учреждениях с дневным пребыванием детей в период каникул»</a:t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2700" b="1" dirty="0" err="1" smtClean="0">
                <a:solidFill>
                  <a:srgbClr val="C00000"/>
                </a:solidFill>
              </a:rPr>
              <a:t>СанПиН</a:t>
            </a:r>
            <a:r>
              <a:rPr lang="ru-RU" sz="2700" b="1" dirty="0" smtClean="0">
                <a:solidFill>
                  <a:srgbClr val="C00000"/>
                </a:solidFill>
              </a:rPr>
              <a:t> 2.4.4.3155-13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 «Санитарно-эпидемиологические</a:t>
            </a:r>
            <a:br>
              <a:rPr lang="ru-RU" sz="2700" b="1" dirty="0" smtClean="0"/>
            </a:br>
            <a:r>
              <a:rPr lang="ru-RU" sz="2700" b="1" dirty="0" smtClean="0"/>
              <a:t>  требования к устройству, содержанию</a:t>
            </a:r>
            <a:br>
              <a:rPr lang="ru-RU" sz="2700" b="1" dirty="0" smtClean="0"/>
            </a:br>
            <a:r>
              <a:rPr lang="ru-RU" sz="2700" b="1" dirty="0" smtClean="0"/>
              <a:t>  и организации работы стационарных</a:t>
            </a:r>
            <a:br>
              <a:rPr lang="ru-RU" sz="2700" b="1" dirty="0" smtClean="0"/>
            </a:br>
            <a:r>
              <a:rPr lang="ru-RU" sz="2700" b="1" dirty="0" smtClean="0"/>
              <a:t>  организаций отдыха и оздоровления детей»</a:t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2700" b="1" dirty="0" err="1" smtClean="0">
                <a:solidFill>
                  <a:srgbClr val="C00000"/>
                </a:solidFill>
              </a:rPr>
              <a:t>СанПиН</a:t>
            </a:r>
            <a:r>
              <a:rPr lang="ru-RU" sz="2700" b="1" dirty="0" smtClean="0">
                <a:solidFill>
                  <a:srgbClr val="C00000"/>
                </a:solidFill>
              </a:rPr>
              <a:t> 2.4.2.2842 -11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«Санитарно-эпидемиологические </a:t>
            </a:r>
            <a:br>
              <a:rPr lang="ru-RU" sz="2700" b="1" dirty="0" smtClean="0"/>
            </a:br>
            <a:r>
              <a:rPr lang="ru-RU" sz="2700" b="1" dirty="0" smtClean="0"/>
              <a:t>требования к устройству, содержанию и </a:t>
            </a:r>
            <a:br>
              <a:rPr lang="ru-RU" sz="2700" b="1" dirty="0" smtClean="0"/>
            </a:br>
            <a:r>
              <a:rPr lang="ru-RU" sz="2700" b="1" dirty="0" smtClean="0"/>
              <a:t>организации работы лагерей труда и</a:t>
            </a:r>
            <a:br>
              <a:rPr lang="ru-RU" sz="2700" b="1" dirty="0" smtClean="0"/>
            </a:br>
            <a:r>
              <a:rPr lang="ru-RU" sz="2700" b="1" dirty="0" smtClean="0"/>
              <a:t>отдыха для подростков»</a:t>
            </a:r>
            <a:br>
              <a:rPr lang="ru-RU" sz="27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838200" y="419100"/>
            <a:ext cx="5245100" cy="574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800" b="1" dirty="0" smtClean="0"/>
              <a:t>Рекомендации разработаны</a:t>
            </a:r>
          </a:p>
          <a:p>
            <a:pPr>
              <a:buNone/>
            </a:pPr>
            <a:r>
              <a:rPr lang="ru-RU" sz="2800" b="1" dirty="0" smtClean="0"/>
              <a:t>с   учетом действующего</a:t>
            </a:r>
          </a:p>
          <a:p>
            <a:pPr>
              <a:buNone/>
            </a:pPr>
            <a:r>
              <a:rPr lang="ru-RU" sz="2800" b="1" dirty="0" smtClean="0"/>
              <a:t>законодательства в сфере</a:t>
            </a:r>
          </a:p>
          <a:p>
            <a:pPr>
              <a:buNone/>
            </a:pPr>
            <a:r>
              <a:rPr lang="ru-RU" sz="2800" b="1" dirty="0" smtClean="0"/>
              <a:t>организации отдыха детей</a:t>
            </a:r>
          </a:p>
          <a:p>
            <a:pPr>
              <a:buNone/>
            </a:pPr>
            <a:r>
              <a:rPr lang="ru-RU" sz="2800" b="1" dirty="0" smtClean="0"/>
              <a:t>и   их оздоровления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 flipH="1">
            <a:off x="5010150" y="3419475"/>
            <a:ext cx="903288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329" y="160079"/>
            <a:ext cx="8816975" cy="636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581025"/>
            <a:ext cx="118300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06951" y="152399"/>
            <a:ext cx="61501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https://</a:t>
            </a:r>
            <a:r>
              <a:rPr lang="ru-RU" b="1" dirty="0" smtClean="0">
                <a:solidFill>
                  <a:srgbClr val="C00000"/>
                </a:solidFill>
              </a:rPr>
              <a:t>38.</a:t>
            </a:r>
            <a:r>
              <a:rPr lang="en-US" b="1" dirty="0" smtClean="0">
                <a:solidFill>
                  <a:srgbClr val="C00000"/>
                </a:solidFill>
              </a:rPr>
              <a:t>rospotrebnadzor.ru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3150" y="1111623"/>
            <a:ext cx="803342" cy="6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3792</Words>
  <Application>Microsoft Office PowerPoint</Application>
  <PresentationFormat>Произвольный</PresentationFormat>
  <Paragraphs>268</Paragraphs>
  <Slides>27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Тема Office</vt:lpstr>
      <vt:lpstr>1_Специальное оформление</vt:lpstr>
      <vt:lpstr>2_Специальное оформление</vt:lpstr>
      <vt:lpstr>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Об организации работы организаций отдыха детей и их оздоровления в условиях сохранения рисков распространения COVID-19</vt:lpstr>
      <vt:lpstr>Слайд 2</vt:lpstr>
      <vt:lpstr>Слайд 3</vt:lpstr>
      <vt:lpstr>Слайд 4</vt:lpstr>
      <vt:lpstr>Поэтапное снятие ограничений в отношении образовательных и оздоровительных учреждений возможно на стадии третьего этапа снятия ограничений  </vt:lpstr>
      <vt:lpstr>Слайд 6</vt:lpstr>
      <vt:lpstr>  СанПиН 2.4.4.2599 -10  «Гигиенические требования к устройству, содержанию и организации режима работы в оздоровительных учреждениях с дневным пребыванием детей в период каникул»  СанПиН 2.4.4.3155-13   «Санитарно-эпидемиологические   требования к устройству, содержанию   и организации работы стационарных   организаций отдыха и оздоровления детей»  СанПиН 2.4.2.2842 -11 «Санитарно-эпидемиологические  требования к устройству, содержанию и  организации работы лагерей труда и отдыха для подростков»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организации и деятельности государственной санитарно-эпидемиологической службы, ее роль в охране и укреплении здоровья населения России. Основные требования санитарного законодательства, предъявляемые к медицинским организациям.</dc:title>
  <dc:creator>Инга</dc:creator>
  <cp:lastModifiedBy>sgibnevaiv</cp:lastModifiedBy>
  <cp:revision>386</cp:revision>
  <dcterms:created xsi:type="dcterms:W3CDTF">2018-03-25T02:22:21Z</dcterms:created>
  <dcterms:modified xsi:type="dcterms:W3CDTF">2020-06-18T02:36:30Z</dcterms:modified>
</cp:coreProperties>
</file>